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Average"/>
      <p:regular r:id="rId30"/>
    </p:embeddedFont>
    <p:embeddedFont>
      <p:font typeface="Oswald"/>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regular.fntdata"/><Relationship Id="rId30" Type="http://schemas.openxmlformats.org/officeDocument/2006/relationships/font" Target="fonts/Average-regular.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review of Tesla and its financial outlook using publicly available data, some AI interpretation of that data and random commentary.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674dfc2aaa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674dfc2aaa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last few earnings reports have not met estimates but they were close.</a:t>
            </a:r>
            <a:endParaRPr/>
          </a:p>
          <a:p>
            <a:pPr indent="0" lvl="0" marL="0" rtl="0" algn="l">
              <a:spcBef>
                <a:spcPts val="0"/>
              </a:spcBef>
              <a:spcAft>
                <a:spcPts val="0"/>
              </a:spcAft>
              <a:buNone/>
            </a:pPr>
            <a:r>
              <a:rPr lang="en"/>
              <a:t>Pause: 1.0</a:t>
            </a:r>
            <a:endParaRPr/>
          </a:p>
          <a:p>
            <a:pPr indent="0" lvl="0" marL="0" rtl="0" algn="l">
              <a:spcBef>
                <a:spcPts val="0"/>
              </a:spcBef>
              <a:spcAft>
                <a:spcPts val="0"/>
              </a:spcAft>
              <a:buNone/>
            </a:pPr>
            <a:r>
              <a:rPr lang="en"/>
              <a:t>Next earnings will report on April 17th with a current estimate of 68 cents per share.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674dfc2aaa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674dfc2aaa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674dfc2aaa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674dfc2aaa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674dfc2aaa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674dfc2aaa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674dfc2aaa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674dfc2aaa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74dfc2aaa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74dfc2aaa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74dfc2aaa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674dfc2aaa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674dfc2aaa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674dfc2aaa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674dfc2aaa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674dfc2aaa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artificial </a:t>
            </a:r>
            <a:r>
              <a:rPr lang="en"/>
              <a:t>intelligence</a:t>
            </a:r>
            <a:r>
              <a:rPr lang="en"/>
              <a:t> guess for the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74dfc2aaa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674dfc2aaa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is it time to buy or hold or sell Tesla?</a:t>
            </a:r>
            <a:br>
              <a:rPr lang="en"/>
            </a:br>
            <a:r>
              <a:rPr lang="en"/>
              <a:t>Pause:0.75</a:t>
            </a:r>
            <a:br>
              <a:rPr lang="en"/>
            </a:br>
            <a:r>
              <a:rPr lang="en"/>
              <a:t>Or maybe just run away?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674dfc2aa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674dfc2aa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Our AI systems are definitely not licensed financial advisors.</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The information shown in the following is largely scraped from the Internet and you know how that usually goes, so beware.</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Pause: 1.0</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The information provided should not be considered financial advice. Any content or responses are for informational purposes only and do not constitute professional financial guidance. Decisions based on such information are at your own risk. Always consult with a qualified financial professional before making any investment or financial decisions. I do not endorse or promote specific financial products, and any discussions about financial concepts are general in nature. Individual financial circumstances vary, and it is crucial to conduct thorough research or seek personalized advice tailored to your situation.</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Pause: 1.0</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Use your own common sense and talk to the professionals before making any financial decisions.</a:t>
            </a:r>
            <a:endParaRPr sz="1200">
              <a:solidFill>
                <a:srgbClr val="374151"/>
              </a:solidFill>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674dfc2aaa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674dfc2aaa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Tesla has had a great run and great long term potential but has been on a recent downward slide so maybe wait a bit.</a:t>
            </a:r>
            <a:br>
              <a:rPr lang="en"/>
            </a:br>
            <a:br>
              <a:rPr lang="en"/>
            </a:br>
            <a:r>
              <a:rPr lang="en"/>
              <a:t>Check out the Financial App Name for notifications on when it might be a good time to buy and for more </a:t>
            </a:r>
            <a:r>
              <a:rPr lang="en"/>
              <a:t>infotainment</a:t>
            </a:r>
            <a:r>
              <a:rPr lang="en"/>
              <a:t> on stocks, foreign exchange, and crypto trends.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 to Financial App Name to suggest a stock that you would like us to review. See the link in the comments.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Remember that this is just for entertainment. Please consult your financial advisor, barber, rabbi, talk radio hosts or anybody else. Don’t make financial decisions based on this information and don’t blame us if you lose money. We would not be doing this if we knew how to make money with stocks.</a:t>
            </a:r>
            <a:br>
              <a:rPr lang="en"/>
            </a:br>
            <a:br>
              <a:rPr lang="en"/>
            </a:br>
            <a:r>
              <a:rPr lang="en"/>
              <a:t>Please like and subscribe to get more content like this.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674dfc2aa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674dfc2aa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Tesla</a:t>
            </a:r>
            <a:endParaRPr/>
          </a:p>
          <a:p>
            <a:pPr indent="0" lvl="0" marL="0" rtl="0" algn="l">
              <a:spcBef>
                <a:spcPts val="0"/>
              </a:spcBef>
              <a:spcAft>
                <a:spcPts val="0"/>
              </a:spcAft>
              <a:buNone/>
            </a:pPr>
            <a:r>
              <a:rPr lang="en"/>
              <a:t>Pause:1.0</a:t>
            </a:r>
            <a:endParaRPr/>
          </a:p>
          <a:p>
            <a:pPr indent="0" lvl="0" marL="0" rtl="0" algn="l">
              <a:spcBef>
                <a:spcPts val="0"/>
              </a:spcBef>
              <a:spcAft>
                <a:spcPts val="0"/>
              </a:spcAft>
              <a:buNone/>
            </a:pPr>
            <a:r>
              <a:rPr lang="en" sz="1200">
                <a:solidFill>
                  <a:srgbClr val="374151"/>
                </a:solidFill>
                <a:latin typeface="Roboto"/>
                <a:ea typeface="Roboto"/>
                <a:cs typeface="Roboto"/>
                <a:sym typeface="Roboto"/>
              </a:rPr>
              <a:t>Founded in 2003 by Martin Eberhard and Marc Tarpenning, Tesla, Inc. originated as an electric vehicle (EV) manufacturer with a mission to accelerate the world's transition to sustainable energy. The company gained prominence when entrepreneur Elon Musk led a substantial investment round in 2004, becoming a driving force in Tesla's development. Tesla's first product, the Roadster, debuted in 2008, showcasing electric cars' viability with impressive range. Over the years, Tesla expanded its lineup to include the Model S, Model 3, Model X, and Model Y, covering a range of market segments. Renowned for their performance, cutting-edge technology, and long-range capabilities, Tesla's vehicles have revolutionized the automotive industry, influencing a broader shift towards electric mobility. In addition to electric cars, Tesla has delved into energy solutions, producing solar products, energy storage systems like the Powerwall, Powerpack, and Megapack, and creating sustainable energy ecosystems. Tesla's innovative approach, spearheaded by Elon Musk, has positioned the company as a key player in both the automotive and clean energy sectors, driving global conversations about the future of transportation and environmental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74dfc2aa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674dfc2aa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674dfc2aaa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674dfc2aaa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last 90 trading days Tesla stock has lost 25% of its value with more down days than up days.</a:t>
            </a:r>
            <a:br>
              <a:rPr lang="en"/>
            </a:br>
            <a:r>
              <a:rPr lang="en"/>
              <a:t>There have been a couple of significant down gaps on Oct 25th and Jan 31st.</a:t>
            </a:r>
            <a:endParaRPr/>
          </a:p>
          <a:p>
            <a:pPr indent="0" lvl="0" marL="0" rtl="0" algn="l">
              <a:spcBef>
                <a:spcPts val="0"/>
              </a:spcBef>
              <a:spcAft>
                <a:spcPts val="0"/>
              </a:spcAft>
              <a:buNone/>
            </a:pPr>
            <a:r>
              <a:rPr lang="en"/>
              <a:t>The stock attempted a sustained rally during the period but it is down significantly in the past three weeks.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674dfc2aaa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674dfc2aa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large down candle on Jan 25th was a 7% drop in the price. </a:t>
            </a:r>
            <a:endParaRPr/>
          </a:p>
          <a:p>
            <a:pPr indent="0" lvl="0" marL="0" rtl="0" algn="l">
              <a:spcBef>
                <a:spcPts val="0"/>
              </a:spcBef>
              <a:spcAft>
                <a:spcPts val="0"/>
              </a:spcAft>
              <a:buNone/>
            </a:pPr>
            <a:r>
              <a:rPr lang="en"/>
              <a:t>The following day confirmed the drop.</a:t>
            </a:r>
            <a:endParaRPr/>
          </a:p>
          <a:p>
            <a:pPr indent="0" lvl="0" marL="0" rtl="0" algn="l">
              <a:spcBef>
                <a:spcPts val="0"/>
              </a:spcBef>
              <a:spcAft>
                <a:spcPts val="0"/>
              </a:spcAft>
              <a:buNone/>
            </a:pPr>
            <a:r>
              <a:rPr lang="en"/>
              <a:t>The rise on the 29th regained the lost value, but the rally fell short on the following day.</a:t>
            </a:r>
            <a:endParaRPr/>
          </a:p>
          <a:p>
            <a:pPr indent="0" lvl="0" marL="0" rtl="0" algn="l">
              <a:spcBef>
                <a:spcPts val="0"/>
              </a:spcBef>
              <a:spcAft>
                <a:spcPts val="0"/>
              </a:spcAft>
              <a:buNone/>
            </a:pPr>
            <a:r>
              <a:rPr lang="en" sz="1200">
                <a:solidFill>
                  <a:srgbClr val="0A0A0A"/>
                </a:solidFill>
                <a:highlight>
                  <a:srgbClr val="FEFEFE"/>
                </a:highlight>
              </a:rPr>
              <a:t>The near gravestone doji pattern on Wednesday is a bearish that often forecasts a longer term downward trend.</a:t>
            </a:r>
            <a:endParaRPr sz="1200">
              <a:solidFill>
                <a:srgbClr val="0A0A0A"/>
              </a:solidFill>
              <a:highlight>
                <a:srgbClr val="FEFEFE"/>
              </a:highlight>
            </a:endParaRPr>
          </a:p>
          <a:p>
            <a:pPr indent="0" lvl="0" marL="0" rtl="0" algn="l">
              <a:spcBef>
                <a:spcPts val="0"/>
              </a:spcBef>
              <a:spcAft>
                <a:spcPts val="0"/>
              </a:spcAft>
              <a:buNone/>
            </a:pPr>
            <a:r>
              <a:rPr lang="en" sz="1200">
                <a:solidFill>
                  <a:srgbClr val="0A0A0A"/>
                </a:solidFill>
                <a:highlight>
                  <a:srgbClr val="FEFEFE"/>
                </a:highlight>
              </a:rPr>
              <a:t>The inverted hammer on Wednesday indicates a possible change in the downward trend.</a:t>
            </a:r>
            <a:endParaRPr sz="1200">
              <a:solidFill>
                <a:srgbClr val="0A0A0A"/>
              </a:solidFill>
              <a:highlight>
                <a:srgbClr val="FEFEFE"/>
              </a:highlight>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674dfc2aa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674dfc2aa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latest Tesla related headlines include</a:t>
            </a:r>
            <a:endParaRPr/>
          </a:p>
          <a:p>
            <a:pPr indent="0" lvl="0" marL="0" rtl="0" algn="l">
              <a:spcBef>
                <a:spcPts val="0"/>
              </a:spcBef>
              <a:spcAft>
                <a:spcPts val="0"/>
              </a:spcAft>
              <a:buNone/>
            </a:pPr>
            <a:r>
              <a:rPr lang="en"/>
              <a:t>Pause:1</a:t>
            </a:r>
            <a:endParaRPr/>
          </a:p>
          <a:p>
            <a:pPr indent="0" lvl="0" marL="0" rtl="0" algn="l">
              <a:spcBef>
                <a:spcPts val="0"/>
              </a:spcBef>
              <a:spcAft>
                <a:spcPts val="0"/>
              </a:spcAft>
              <a:buClr>
                <a:schemeClr val="dk1"/>
              </a:buClr>
              <a:buSzPts val="1100"/>
              <a:buFont typeface="Arial"/>
              <a:buNone/>
            </a:pPr>
            <a:r>
              <a:rPr lang="en"/>
              <a:t>Spotify signs new deal with popular US podcaster Joe Rogan </a:t>
            </a:r>
            <a:endParaRPr/>
          </a:p>
          <a:p>
            <a:pPr indent="0" lvl="0" marL="0" rtl="0" algn="l">
              <a:spcBef>
                <a:spcPts val="0"/>
              </a:spcBef>
              <a:spcAft>
                <a:spcPts val="0"/>
              </a:spcAft>
              <a:buClr>
                <a:schemeClr val="dk1"/>
              </a:buClr>
              <a:buSzPts val="1100"/>
              <a:buFont typeface="Arial"/>
              <a:buNone/>
            </a:pPr>
            <a:r>
              <a:rPr lang="en"/>
              <a:t>Magnificent Seven Stocks To Buy And Watch: Amazon, Meta Surge; Nvidia Rallies To Record High</a:t>
            </a:r>
            <a:endParaRPr/>
          </a:p>
          <a:p>
            <a:pPr indent="0" lvl="0" marL="0" rtl="0" algn="l">
              <a:spcBef>
                <a:spcPts val="0"/>
              </a:spcBef>
              <a:spcAft>
                <a:spcPts val="0"/>
              </a:spcAft>
              <a:buClr>
                <a:schemeClr val="dk1"/>
              </a:buClr>
              <a:buSzPts val="1100"/>
              <a:buFont typeface="Arial"/>
              <a:buNone/>
            </a:pPr>
            <a:r>
              <a:rPr lang="en"/>
              <a:t>Tesla Recalls Millions of Vehicles Amid Probe of Autopilot Crashes</a:t>
            </a:r>
            <a:endParaRPr/>
          </a:p>
          <a:p>
            <a:pPr indent="0" lvl="0" marL="0" rtl="0" algn="l">
              <a:spcBef>
                <a:spcPts val="0"/>
              </a:spcBef>
              <a:spcAft>
                <a:spcPts val="0"/>
              </a:spcAft>
              <a:buClr>
                <a:schemeClr val="dk1"/>
              </a:buClr>
              <a:buSzPts val="1100"/>
              <a:buFont typeface="Arial"/>
              <a:buNone/>
            </a:pPr>
            <a:r>
              <a:rPr lang="en"/>
              <a:t>Bezos Discloses Plan to Sell Up to 50 Million Amazon Shares as Stock Surges</a:t>
            </a:r>
            <a:endParaRPr/>
          </a:p>
          <a:p>
            <a:pPr indent="0" lvl="0" marL="0" rtl="0" algn="l">
              <a:spcBef>
                <a:spcPts val="0"/>
              </a:spcBef>
              <a:spcAft>
                <a:spcPts val="0"/>
              </a:spcAft>
              <a:buClr>
                <a:schemeClr val="dk1"/>
              </a:buClr>
              <a:buSzPts val="1100"/>
              <a:buFont typeface="Arial"/>
              <a:buNone/>
            </a:pPr>
            <a:r>
              <a:rPr lang="en"/>
              <a:t>Interest rates ‘to fall to just 4.5pc’ this year after US jobs shock </a:t>
            </a:r>
            <a:endParaRPr/>
          </a:p>
          <a:p>
            <a:pPr indent="0" lvl="0" marL="0" rtl="0" algn="l">
              <a:spcBef>
                <a:spcPts val="0"/>
              </a:spcBef>
              <a:spcAft>
                <a:spcPts val="0"/>
              </a:spcAft>
              <a:buClr>
                <a:schemeClr val="dk1"/>
              </a:buClr>
              <a:buSzPts val="1100"/>
              <a:buFont typeface="Arial"/>
              <a:buNone/>
            </a:pPr>
            <a:r>
              <a:rPr lang="en"/>
              <a:t>Tesla stock slips further after recalling over 2 million EVs </a:t>
            </a:r>
            <a:endParaRPr/>
          </a:p>
          <a:p>
            <a:pPr indent="0" lvl="0" marL="0" rtl="0" algn="l">
              <a:spcBef>
                <a:spcPts val="0"/>
              </a:spcBef>
              <a:spcAft>
                <a:spcPts val="0"/>
              </a:spcAft>
              <a:buNone/>
            </a:pPr>
            <a:r>
              <a:rPr lang="en"/>
              <a:t>CEO Zuckerberg Will Get $700 Million in Income From Meta’s New Dividend—and a Hefty Tax Bill</a:t>
            </a:r>
            <a:endParaRPr/>
          </a:p>
          <a:p>
            <a:pPr indent="0" lvl="0" marL="0" rtl="0" algn="l">
              <a:spcBef>
                <a:spcPts val="0"/>
              </a:spcBef>
              <a:spcAft>
                <a:spcPts val="0"/>
              </a:spcAft>
              <a:buClr>
                <a:schemeClr val="dk1"/>
              </a:buClr>
              <a:buSzPts val="1100"/>
              <a:buFont typeface="Arial"/>
              <a:buNone/>
            </a:pPr>
            <a:r>
              <a:rPr lang="en"/>
              <a:t>Tesla agrees to pay $1.5 million to settle California hazardous waste lawsuit</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674dfc2aaa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674dfc2aa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b5b603854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b5b603854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5923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Company</a:t>
            </a:r>
            <a:endParaRPr/>
          </a:p>
        </p:txBody>
      </p:sp>
      <p:sp>
        <p:nvSpPr>
          <p:cNvPr id="60" name="Google Shape;60;p13"/>
          <p:cNvSpPr txBox="1"/>
          <p:nvPr>
            <p:ph idx="1" type="subTitle"/>
          </p:nvPr>
        </p:nvSpPr>
        <p:spPr>
          <a:xfrm>
            <a:off x="671250" y="312102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Buy, Hold, Sell…..Run Away?</a:t>
            </a:r>
            <a:endParaRPr/>
          </a:p>
        </p:txBody>
      </p:sp>
      <p:sp>
        <p:nvSpPr>
          <p:cNvPr id="61" name="Google Shape;61;p13"/>
          <p:cNvSpPr txBox="1"/>
          <p:nvPr/>
        </p:nvSpPr>
        <p:spPr>
          <a:xfrm>
            <a:off x="3633875" y="2210500"/>
            <a:ext cx="19626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Average"/>
                <a:ea typeface="Average"/>
                <a:cs typeface="Average"/>
                <a:sym typeface="Average"/>
              </a:rPr>
              <a:t>Date</a:t>
            </a:r>
            <a:endParaRPr sz="1800">
              <a:solidFill>
                <a:schemeClr val="accent3"/>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295750" y="203975"/>
            <a:ext cx="4045200" cy="1710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EPS</a:t>
            </a:r>
            <a:endParaRPr/>
          </a:p>
        </p:txBody>
      </p:sp>
      <p:pic>
        <p:nvPicPr>
          <p:cNvPr id="123" name="Google Shape;123;p22"/>
          <p:cNvPicPr preferRelativeResize="0"/>
          <p:nvPr/>
        </p:nvPicPr>
        <p:blipFill>
          <a:blip r:embed="rId3">
            <a:alphaModFix/>
          </a:blip>
          <a:stretch>
            <a:fillRect/>
          </a:stretch>
        </p:blipFill>
        <p:spPr>
          <a:xfrm>
            <a:off x="550125" y="1143675"/>
            <a:ext cx="8360099" cy="3151675"/>
          </a:xfrm>
          <a:prstGeom prst="rect">
            <a:avLst/>
          </a:prstGeom>
          <a:noFill/>
          <a:ln>
            <a:noFill/>
          </a:ln>
        </p:spPr>
      </p:pic>
      <p:sp>
        <p:nvSpPr>
          <p:cNvPr id="124" name="Google Shape;124;p22"/>
          <p:cNvSpPr txBox="1"/>
          <p:nvPr/>
        </p:nvSpPr>
        <p:spPr>
          <a:xfrm>
            <a:off x="550125" y="4295350"/>
            <a:ext cx="3424500" cy="5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3"/>
                </a:solidFill>
                <a:latin typeface="Average"/>
                <a:ea typeface="Average"/>
                <a:cs typeface="Average"/>
                <a:sym typeface="Average"/>
              </a:rPr>
              <a:t>Next</a:t>
            </a:r>
            <a:endParaRPr sz="3000">
              <a:solidFill>
                <a:schemeClr val="accent3"/>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645900" y="1673650"/>
            <a:ext cx="7852200" cy="1605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Now some tech graphs</a:t>
            </a:r>
            <a:endParaRPr>
              <a:solidFill>
                <a:srgbClr val="FFFF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Bollinger Bands</a:t>
            </a:r>
            <a:endParaRPr/>
          </a:p>
        </p:txBody>
      </p:sp>
      <p:sp>
        <p:nvSpPr>
          <p:cNvPr id="135" name="Google Shape;135;p24"/>
          <p:cNvSpPr txBox="1"/>
          <p:nvPr/>
        </p:nvSpPr>
        <p:spPr>
          <a:xfrm>
            <a:off x="470800" y="1271150"/>
            <a:ext cx="2259900" cy="3201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Roboto"/>
                <a:ea typeface="Roboto"/>
                <a:cs typeface="Roboto"/>
                <a:sym typeface="Roboto"/>
              </a:rPr>
              <a:t>Bollinger Bands are a volatility indicator consisting of a middle band being an N-period simple moving average, flanked by upper and lower bands representing N-period standard deviations from the moving average, used to identify potential overbought or oversold conditions in a financial instrument.</a:t>
            </a:r>
            <a:endParaRPr sz="1700">
              <a:solidFill>
                <a:srgbClr val="374151"/>
              </a:solidFill>
              <a:latin typeface="Roboto"/>
              <a:ea typeface="Roboto"/>
              <a:cs typeface="Roboto"/>
              <a:sym typeface="Roboto"/>
            </a:endParaRPr>
          </a:p>
        </p:txBody>
      </p:sp>
      <p:pic>
        <p:nvPicPr>
          <p:cNvPr id="136" name="Google Shape;136;p24"/>
          <p:cNvPicPr preferRelativeResize="0"/>
          <p:nvPr/>
        </p:nvPicPr>
        <p:blipFill>
          <a:blip r:embed="rId3">
            <a:alphaModFix/>
          </a:blip>
          <a:stretch>
            <a:fillRect/>
          </a:stretch>
        </p:blipFill>
        <p:spPr>
          <a:xfrm>
            <a:off x="3174225" y="661263"/>
            <a:ext cx="5361692" cy="3820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MACD</a:t>
            </a:r>
            <a:endParaRPr/>
          </a:p>
        </p:txBody>
      </p:sp>
      <p:sp>
        <p:nvSpPr>
          <p:cNvPr id="142" name="Google Shape;142;p25"/>
          <p:cNvSpPr txBox="1"/>
          <p:nvPr/>
        </p:nvSpPr>
        <p:spPr>
          <a:xfrm>
            <a:off x="470800" y="1271150"/>
            <a:ext cx="2259900" cy="3211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74151"/>
                </a:solidFill>
                <a:latin typeface="Roboto"/>
                <a:ea typeface="Roboto"/>
                <a:cs typeface="Roboto"/>
                <a:sym typeface="Roboto"/>
              </a:rPr>
              <a:t>The Moving Average Convergence Divergence (MACD) is a trend-following momentum indicator that calculates the difference between two Exponential Moving Averages (EMAs) of an asset's price, revealing potential buy or sell signals when the MACD line crosses its signal line.</a:t>
            </a:r>
            <a:endParaRPr>
              <a:solidFill>
                <a:schemeClr val="accent3"/>
              </a:solidFill>
              <a:latin typeface="Average"/>
              <a:ea typeface="Average"/>
              <a:cs typeface="Average"/>
              <a:sym typeface="Average"/>
            </a:endParaRPr>
          </a:p>
        </p:txBody>
      </p:sp>
      <p:pic>
        <p:nvPicPr>
          <p:cNvPr id="143" name="Google Shape;143;p25"/>
          <p:cNvPicPr preferRelativeResize="0"/>
          <p:nvPr/>
        </p:nvPicPr>
        <p:blipFill>
          <a:blip r:embed="rId3">
            <a:alphaModFix/>
          </a:blip>
          <a:stretch>
            <a:fillRect/>
          </a:stretch>
        </p:blipFill>
        <p:spPr>
          <a:xfrm>
            <a:off x="3152675" y="661263"/>
            <a:ext cx="5361692" cy="3820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2351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RSI</a:t>
            </a:r>
            <a:endParaRPr/>
          </a:p>
        </p:txBody>
      </p:sp>
      <p:sp>
        <p:nvSpPr>
          <p:cNvPr id="149" name="Google Shape;149;p26"/>
          <p:cNvSpPr txBox="1"/>
          <p:nvPr/>
        </p:nvSpPr>
        <p:spPr>
          <a:xfrm>
            <a:off x="470800" y="1271150"/>
            <a:ext cx="2259900" cy="3211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74151"/>
                </a:solidFill>
                <a:latin typeface="Roboto"/>
                <a:ea typeface="Roboto"/>
                <a:cs typeface="Roboto"/>
                <a:sym typeface="Roboto"/>
              </a:rPr>
              <a:t>The Relative Strength Index (RSI) is a momentum oscillator that measures the speed and change of price movements, indicating potential overbought or oversold conditions for a stock, typically on a scale from 0 to 100. Above 70 is overbought and under 30 is oversold.</a:t>
            </a:r>
            <a:endParaRPr sz="1600">
              <a:solidFill>
                <a:schemeClr val="accent3"/>
              </a:solidFill>
              <a:latin typeface="Average"/>
              <a:ea typeface="Average"/>
              <a:cs typeface="Average"/>
              <a:sym typeface="Average"/>
            </a:endParaRPr>
          </a:p>
        </p:txBody>
      </p:sp>
      <p:pic>
        <p:nvPicPr>
          <p:cNvPr id="150" name="Google Shape;150;p26"/>
          <p:cNvPicPr preferRelativeResize="0"/>
          <p:nvPr/>
        </p:nvPicPr>
        <p:blipFill>
          <a:blip r:embed="rId3">
            <a:alphaModFix/>
          </a:blip>
          <a:stretch>
            <a:fillRect/>
          </a:stretch>
        </p:blipFill>
        <p:spPr>
          <a:xfrm>
            <a:off x="3105500" y="560725"/>
            <a:ext cx="5535549" cy="394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Moving Averages</a:t>
            </a:r>
            <a:endParaRPr/>
          </a:p>
        </p:txBody>
      </p:sp>
      <p:pic>
        <p:nvPicPr>
          <p:cNvPr id="156" name="Google Shape;156;p27"/>
          <p:cNvPicPr preferRelativeResize="0"/>
          <p:nvPr/>
        </p:nvPicPr>
        <p:blipFill>
          <a:blip r:embed="rId3">
            <a:alphaModFix/>
          </a:blip>
          <a:stretch>
            <a:fillRect/>
          </a:stretch>
        </p:blipFill>
        <p:spPr>
          <a:xfrm>
            <a:off x="3247125" y="661263"/>
            <a:ext cx="5361692" cy="3820976"/>
          </a:xfrm>
          <a:prstGeom prst="rect">
            <a:avLst/>
          </a:prstGeom>
          <a:noFill/>
          <a:ln>
            <a:noFill/>
          </a:ln>
        </p:spPr>
      </p:pic>
      <p:sp>
        <p:nvSpPr>
          <p:cNvPr id="157" name="Google Shape;157;p27"/>
          <p:cNvSpPr txBox="1"/>
          <p:nvPr/>
        </p:nvSpPr>
        <p:spPr>
          <a:xfrm>
            <a:off x="470800" y="1271150"/>
            <a:ext cx="2259900" cy="3211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74151"/>
                </a:solidFill>
                <a:latin typeface="Roboto"/>
                <a:ea typeface="Roboto"/>
                <a:cs typeface="Roboto"/>
                <a:sym typeface="Roboto"/>
              </a:rPr>
              <a:t>The Relative Strength Index (RSI) is a momentum oscillator that measures the speed and change of price movements, indicating potential overbought or oversold conditions for a stock, typically on a scale from 0 to 100. Above 70 is overbought and under 30 is oversold.</a:t>
            </a:r>
            <a:endParaRPr sz="1600">
              <a:solidFill>
                <a:schemeClr val="accent3"/>
              </a:solidFill>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Trend Lines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Insider Report</a:t>
            </a:r>
            <a:endParaRPr/>
          </a:p>
        </p:txBody>
      </p:sp>
      <p:pic>
        <p:nvPicPr>
          <p:cNvPr id="168" name="Google Shape;168;p29"/>
          <p:cNvPicPr preferRelativeResize="0"/>
          <p:nvPr/>
        </p:nvPicPr>
        <p:blipFill>
          <a:blip r:embed="rId3">
            <a:alphaModFix/>
          </a:blip>
          <a:stretch>
            <a:fillRect/>
          </a:stretch>
        </p:blipFill>
        <p:spPr>
          <a:xfrm>
            <a:off x="2527500" y="661263"/>
            <a:ext cx="6111561" cy="38209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445025"/>
            <a:ext cx="3368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 Price Prognostication</a:t>
            </a:r>
            <a:endParaRPr/>
          </a:p>
        </p:txBody>
      </p:sp>
      <p:sp>
        <p:nvSpPr>
          <p:cNvPr id="174" name="Google Shape;174;p30"/>
          <p:cNvSpPr txBox="1"/>
          <p:nvPr/>
        </p:nvSpPr>
        <p:spPr>
          <a:xfrm>
            <a:off x="773575" y="3704350"/>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365</a:t>
            </a:r>
            <a:r>
              <a:rPr lang="en" sz="3600">
                <a:solidFill>
                  <a:schemeClr val="accent3"/>
                </a:solidFill>
                <a:latin typeface="Average"/>
                <a:ea typeface="Average"/>
                <a:cs typeface="Average"/>
                <a:sym typeface="Average"/>
              </a:rPr>
              <a:t> Days</a:t>
            </a:r>
            <a:endParaRPr sz="3600">
              <a:solidFill>
                <a:schemeClr val="accent3"/>
              </a:solidFill>
              <a:latin typeface="Average"/>
              <a:ea typeface="Average"/>
              <a:cs typeface="Average"/>
              <a:sym typeface="Average"/>
            </a:endParaRPr>
          </a:p>
        </p:txBody>
      </p:sp>
      <p:sp>
        <p:nvSpPr>
          <p:cNvPr id="175" name="Google Shape;175;p30"/>
          <p:cNvSpPr txBox="1"/>
          <p:nvPr/>
        </p:nvSpPr>
        <p:spPr>
          <a:xfrm>
            <a:off x="773575" y="1560325"/>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30</a:t>
            </a:r>
            <a:r>
              <a:rPr lang="en" sz="3600">
                <a:solidFill>
                  <a:schemeClr val="accent3"/>
                </a:solidFill>
                <a:latin typeface="Average"/>
                <a:ea typeface="Average"/>
                <a:cs typeface="Average"/>
                <a:sym typeface="Average"/>
              </a:rPr>
              <a:t> Days</a:t>
            </a:r>
            <a:endParaRPr sz="3600">
              <a:solidFill>
                <a:schemeClr val="accent3"/>
              </a:solidFill>
              <a:latin typeface="Average"/>
              <a:ea typeface="Average"/>
              <a:cs typeface="Average"/>
              <a:sym typeface="Average"/>
            </a:endParaRPr>
          </a:p>
        </p:txBody>
      </p:sp>
      <p:sp>
        <p:nvSpPr>
          <p:cNvPr id="176" name="Google Shape;176;p30"/>
          <p:cNvSpPr txBox="1"/>
          <p:nvPr/>
        </p:nvSpPr>
        <p:spPr>
          <a:xfrm>
            <a:off x="773575" y="2275000"/>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9</a:t>
            </a:r>
            <a:r>
              <a:rPr lang="en" sz="3600">
                <a:solidFill>
                  <a:schemeClr val="accent3"/>
                </a:solidFill>
                <a:latin typeface="Average"/>
                <a:ea typeface="Average"/>
                <a:cs typeface="Average"/>
                <a:sym typeface="Average"/>
              </a:rPr>
              <a:t>0 Days</a:t>
            </a:r>
            <a:endParaRPr sz="3600">
              <a:solidFill>
                <a:schemeClr val="accent3"/>
              </a:solidFill>
              <a:latin typeface="Average"/>
              <a:ea typeface="Average"/>
              <a:cs typeface="Average"/>
              <a:sym typeface="Average"/>
            </a:endParaRPr>
          </a:p>
        </p:txBody>
      </p:sp>
      <p:sp>
        <p:nvSpPr>
          <p:cNvPr id="177" name="Google Shape;177;p30"/>
          <p:cNvSpPr txBox="1"/>
          <p:nvPr/>
        </p:nvSpPr>
        <p:spPr>
          <a:xfrm>
            <a:off x="773575" y="2989675"/>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18</a:t>
            </a:r>
            <a:r>
              <a:rPr lang="en" sz="3600">
                <a:solidFill>
                  <a:schemeClr val="accent3"/>
                </a:solidFill>
                <a:latin typeface="Average"/>
                <a:ea typeface="Average"/>
                <a:cs typeface="Average"/>
                <a:sym typeface="Average"/>
              </a:rPr>
              <a:t>0 Days</a:t>
            </a:r>
            <a:endParaRPr sz="3600">
              <a:solidFill>
                <a:schemeClr val="accent3"/>
              </a:solidFill>
              <a:latin typeface="Average"/>
              <a:ea typeface="Average"/>
              <a:cs typeface="Average"/>
              <a:sym typeface="Average"/>
            </a:endParaRPr>
          </a:p>
        </p:txBody>
      </p:sp>
      <p:sp>
        <p:nvSpPr>
          <p:cNvPr id="178" name="Google Shape;178;p30"/>
          <p:cNvSpPr txBox="1"/>
          <p:nvPr/>
        </p:nvSpPr>
        <p:spPr>
          <a:xfrm>
            <a:off x="3135775" y="3704350"/>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$197.12</a:t>
            </a:r>
            <a:endParaRPr sz="3600">
              <a:solidFill>
                <a:schemeClr val="accent3"/>
              </a:solidFill>
              <a:latin typeface="Average"/>
              <a:ea typeface="Average"/>
              <a:cs typeface="Average"/>
              <a:sym typeface="Average"/>
            </a:endParaRPr>
          </a:p>
        </p:txBody>
      </p:sp>
      <p:sp>
        <p:nvSpPr>
          <p:cNvPr id="179" name="Google Shape;179;p30"/>
          <p:cNvSpPr txBox="1"/>
          <p:nvPr/>
        </p:nvSpPr>
        <p:spPr>
          <a:xfrm>
            <a:off x="3135775" y="1560325"/>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$181.07</a:t>
            </a:r>
            <a:endParaRPr sz="3600">
              <a:solidFill>
                <a:schemeClr val="accent3"/>
              </a:solidFill>
              <a:latin typeface="Average"/>
              <a:ea typeface="Average"/>
              <a:cs typeface="Average"/>
              <a:sym typeface="Average"/>
            </a:endParaRPr>
          </a:p>
        </p:txBody>
      </p:sp>
      <p:sp>
        <p:nvSpPr>
          <p:cNvPr id="180" name="Google Shape;180;p30"/>
          <p:cNvSpPr txBox="1"/>
          <p:nvPr/>
        </p:nvSpPr>
        <p:spPr>
          <a:xfrm>
            <a:off x="3135775" y="2275000"/>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$173.81</a:t>
            </a:r>
            <a:endParaRPr sz="3600">
              <a:solidFill>
                <a:schemeClr val="accent3"/>
              </a:solidFill>
              <a:latin typeface="Average"/>
              <a:ea typeface="Average"/>
              <a:cs typeface="Average"/>
              <a:sym typeface="Average"/>
            </a:endParaRPr>
          </a:p>
        </p:txBody>
      </p:sp>
      <p:sp>
        <p:nvSpPr>
          <p:cNvPr id="181" name="Google Shape;181;p30"/>
          <p:cNvSpPr txBox="1"/>
          <p:nvPr/>
        </p:nvSpPr>
        <p:spPr>
          <a:xfrm>
            <a:off x="3135775" y="2989675"/>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$183.43</a:t>
            </a:r>
            <a:endParaRPr sz="3600">
              <a:solidFill>
                <a:schemeClr val="accent3"/>
              </a:solidFill>
              <a:latin typeface="Average"/>
              <a:ea typeface="Average"/>
              <a:cs typeface="Average"/>
              <a:sym typeface="Average"/>
            </a:endParaRPr>
          </a:p>
        </p:txBody>
      </p:sp>
      <p:sp>
        <p:nvSpPr>
          <p:cNvPr id="182" name="Google Shape;182;p30"/>
          <p:cNvSpPr txBox="1"/>
          <p:nvPr/>
        </p:nvSpPr>
        <p:spPr>
          <a:xfrm>
            <a:off x="773575" y="950725"/>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Today</a:t>
            </a:r>
            <a:endParaRPr sz="3600">
              <a:solidFill>
                <a:schemeClr val="accent3"/>
              </a:solidFill>
              <a:latin typeface="Average"/>
              <a:ea typeface="Average"/>
              <a:cs typeface="Average"/>
              <a:sym typeface="Average"/>
            </a:endParaRPr>
          </a:p>
        </p:txBody>
      </p:sp>
      <p:sp>
        <p:nvSpPr>
          <p:cNvPr id="183" name="Google Shape;183;p30"/>
          <p:cNvSpPr txBox="1"/>
          <p:nvPr/>
        </p:nvSpPr>
        <p:spPr>
          <a:xfrm>
            <a:off x="3135775" y="950725"/>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chemeClr val="accent3"/>
                </a:solidFill>
                <a:latin typeface="Average"/>
                <a:ea typeface="Average"/>
                <a:cs typeface="Average"/>
                <a:sym typeface="Average"/>
              </a:rPr>
              <a:t>$187.29</a:t>
            </a:r>
            <a:endParaRPr sz="3600">
              <a:solidFill>
                <a:schemeClr val="accent3"/>
              </a:solidFill>
              <a:latin typeface="Average"/>
              <a:ea typeface="Average"/>
              <a:cs typeface="Average"/>
              <a:sym typeface="Average"/>
            </a:endParaRPr>
          </a:p>
        </p:txBody>
      </p:sp>
      <p:pic>
        <p:nvPicPr>
          <p:cNvPr id="184" name="Google Shape;184;p30"/>
          <p:cNvPicPr preferRelativeResize="0"/>
          <p:nvPr/>
        </p:nvPicPr>
        <p:blipFill>
          <a:blip r:embed="rId3">
            <a:alphaModFix/>
          </a:blip>
          <a:stretch>
            <a:fillRect/>
          </a:stretch>
        </p:blipFill>
        <p:spPr>
          <a:xfrm>
            <a:off x="6140225" y="1390925"/>
            <a:ext cx="2714625" cy="1524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671250" y="2141250"/>
            <a:ext cx="7852200" cy="1389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Summary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645900" y="1349075"/>
            <a:ext cx="7852200" cy="173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Disclaimer</a:t>
            </a:r>
            <a:endParaRPr/>
          </a:p>
          <a:p>
            <a:pPr indent="0" lvl="0" marL="0" rtl="0" algn="ctr">
              <a:spcBef>
                <a:spcPts val="0"/>
              </a:spcBef>
              <a:spcAft>
                <a:spcPts val="0"/>
              </a:spcAft>
              <a:buNone/>
            </a:pPr>
            <a:r>
              <a:rPr lang="en"/>
              <a:t>For Infotainment only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671250" y="2141250"/>
            <a:ext cx="7852200" cy="1389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Recommendation</a:t>
            </a:r>
            <a:endParaRPr/>
          </a:p>
        </p:txBody>
      </p:sp>
      <p:pic>
        <p:nvPicPr>
          <p:cNvPr id="195" name="Google Shape;195;p32"/>
          <p:cNvPicPr preferRelativeResize="0"/>
          <p:nvPr/>
        </p:nvPicPr>
        <p:blipFill>
          <a:blip r:embed="rId3">
            <a:alphaModFix/>
          </a:blip>
          <a:stretch>
            <a:fillRect/>
          </a:stretch>
        </p:blipFill>
        <p:spPr>
          <a:xfrm>
            <a:off x="3240038" y="808625"/>
            <a:ext cx="2714625" cy="1524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a:latin typeface="Roboto"/>
                <a:ea typeface="Roboto"/>
                <a:cs typeface="Roboto"/>
                <a:sym typeface="Roboto"/>
              </a:rPr>
              <a:t>Tagline</a:t>
            </a:r>
            <a:endParaRPr sz="1800"/>
          </a:p>
        </p:txBody>
      </p:sp>
      <p:pic>
        <p:nvPicPr>
          <p:cNvPr id="72" name="Google Shape;72;p15"/>
          <p:cNvPicPr preferRelativeResize="0"/>
          <p:nvPr/>
        </p:nvPicPr>
        <p:blipFill>
          <a:blip r:embed="rId3">
            <a:alphaModFix/>
          </a:blip>
          <a:stretch>
            <a:fillRect/>
          </a:stretch>
        </p:blipFill>
        <p:spPr>
          <a:xfrm>
            <a:off x="4616900" y="1178075"/>
            <a:ext cx="4387599" cy="2534424"/>
          </a:xfrm>
          <a:prstGeom prst="rect">
            <a:avLst/>
          </a:prstGeom>
          <a:noFill/>
          <a:ln>
            <a:noFill/>
          </a:ln>
        </p:spPr>
      </p:pic>
      <p:pic>
        <p:nvPicPr>
          <p:cNvPr id="73" name="Google Shape;73;p15"/>
          <p:cNvPicPr preferRelativeResize="0"/>
          <p:nvPr/>
        </p:nvPicPr>
        <p:blipFill>
          <a:blip r:embed="rId4">
            <a:alphaModFix/>
          </a:blip>
          <a:stretch>
            <a:fillRect/>
          </a:stretch>
        </p:blipFill>
        <p:spPr>
          <a:xfrm>
            <a:off x="975150" y="819425"/>
            <a:ext cx="2714625" cy="1524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Stock Long Term</a:t>
            </a:r>
            <a:endParaRPr/>
          </a:p>
        </p:txBody>
      </p:sp>
      <p:pic>
        <p:nvPicPr>
          <p:cNvPr id="79" name="Google Shape;79;p16"/>
          <p:cNvPicPr preferRelativeResize="0"/>
          <p:nvPr/>
        </p:nvPicPr>
        <p:blipFill>
          <a:blip r:embed="rId3">
            <a:alphaModFix/>
          </a:blip>
          <a:stretch>
            <a:fillRect/>
          </a:stretch>
        </p:blipFill>
        <p:spPr>
          <a:xfrm>
            <a:off x="3200825" y="445025"/>
            <a:ext cx="5372066" cy="3820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Stock Last Quarter</a:t>
            </a:r>
            <a:endParaRPr/>
          </a:p>
        </p:txBody>
      </p:sp>
      <p:pic>
        <p:nvPicPr>
          <p:cNvPr id="85" name="Google Shape;85;p17"/>
          <p:cNvPicPr preferRelativeResize="0"/>
          <p:nvPr/>
        </p:nvPicPr>
        <p:blipFill>
          <a:blip r:embed="rId3">
            <a:alphaModFix/>
          </a:blip>
          <a:stretch>
            <a:fillRect/>
          </a:stretch>
        </p:blipFill>
        <p:spPr>
          <a:xfrm>
            <a:off x="3200825" y="593400"/>
            <a:ext cx="5372066" cy="3820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Past Week</a:t>
            </a:r>
            <a:endParaRPr/>
          </a:p>
        </p:txBody>
      </p:sp>
      <p:pic>
        <p:nvPicPr>
          <p:cNvPr id="91" name="Google Shape;91;p18"/>
          <p:cNvPicPr preferRelativeResize="0"/>
          <p:nvPr/>
        </p:nvPicPr>
        <p:blipFill>
          <a:blip r:embed="rId3">
            <a:alphaModFix/>
          </a:blip>
          <a:stretch>
            <a:fillRect/>
          </a:stretch>
        </p:blipFill>
        <p:spPr>
          <a:xfrm>
            <a:off x="3200850" y="462375"/>
            <a:ext cx="5372066" cy="3820976"/>
          </a:xfrm>
          <a:prstGeom prst="rect">
            <a:avLst/>
          </a:prstGeom>
          <a:noFill/>
          <a:ln>
            <a:noFill/>
          </a:ln>
        </p:spPr>
      </p:pic>
      <p:sp>
        <p:nvSpPr>
          <p:cNvPr id="92" name="Google Shape;92;p18"/>
          <p:cNvSpPr txBox="1"/>
          <p:nvPr/>
        </p:nvSpPr>
        <p:spPr>
          <a:xfrm>
            <a:off x="470800" y="1271150"/>
            <a:ext cx="2259900" cy="3201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374151"/>
                </a:solidFill>
                <a:latin typeface="Roboto"/>
                <a:ea typeface="Roboto"/>
                <a:cs typeface="Roboto"/>
                <a:sym typeface="Roboto"/>
              </a:rPr>
              <a:t>A candle chart visually represents the price movement of a financial asset over a specific time period by using candlestick-shaped symbols to depict the opening, closing, high, and low prices for each interval.</a:t>
            </a:r>
            <a:endParaRPr sz="2000">
              <a:solidFill>
                <a:srgbClr val="37415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34275" y="62675"/>
            <a:ext cx="6227100" cy="983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Headlines</a:t>
            </a:r>
            <a:endParaRPr/>
          </a:p>
        </p:txBody>
      </p:sp>
      <p:sp>
        <p:nvSpPr>
          <p:cNvPr id="98" name="Google Shape;98;p19"/>
          <p:cNvSpPr txBox="1"/>
          <p:nvPr/>
        </p:nvSpPr>
        <p:spPr>
          <a:xfrm>
            <a:off x="297300" y="960425"/>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SzPts val="935"/>
              <a:buNone/>
            </a:pPr>
            <a:r>
              <a:rPr b="1" lang="en" sz="1220">
                <a:solidFill>
                  <a:schemeClr val="lt1"/>
                </a:solidFill>
                <a:latin typeface="Average"/>
                <a:ea typeface="Average"/>
                <a:cs typeface="Average"/>
                <a:sym typeface="Average"/>
              </a:rPr>
              <a:t>Headline1</a:t>
            </a:r>
            <a:endParaRPr b="1" sz="1220">
              <a:solidFill>
                <a:schemeClr val="lt1"/>
              </a:solidFill>
              <a:latin typeface="Average"/>
              <a:ea typeface="Average"/>
              <a:cs typeface="Average"/>
              <a:sym typeface="Average"/>
            </a:endParaRPr>
          </a:p>
        </p:txBody>
      </p:sp>
      <p:sp>
        <p:nvSpPr>
          <p:cNvPr id="99" name="Google Shape;99;p19"/>
          <p:cNvSpPr txBox="1"/>
          <p:nvPr/>
        </p:nvSpPr>
        <p:spPr>
          <a:xfrm>
            <a:off x="297300" y="3758568"/>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b="1" lang="en">
                <a:solidFill>
                  <a:schemeClr val="lt1"/>
                </a:solidFill>
                <a:latin typeface="Average"/>
                <a:ea typeface="Average"/>
                <a:cs typeface="Average"/>
                <a:sym typeface="Average"/>
              </a:rPr>
              <a:t>Headline7</a:t>
            </a:r>
            <a:r>
              <a:rPr b="1" lang="en">
                <a:solidFill>
                  <a:schemeClr val="lt1"/>
                </a:solidFill>
                <a:latin typeface="Average"/>
                <a:ea typeface="Average"/>
                <a:cs typeface="Average"/>
                <a:sym typeface="Average"/>
              </a:rPr>
              <a:t> </a:t>
            </a:r>
            <a:endParaRPr b="1">
              <a:solidFill>
                <a:schemeClr val="lt1"/>
              </a:solidFill>
              <a:latin typeface="Average"/>
              <a:ea typeface="Average"/>
              <a:cs typeface="Average"/>
              <a:sym typeface="Average"/>
            </a:endParaRPr>
          </a:p>
        </p:txBody>
      </p:sp>
      <p:sp>
        <p:nvSpPr>
          <p:cNvPr id="100" name="Google Shape;100;p19"/>
          <p:cNvSpPr txBox="1"/>
          <p:nvPr/>
        </p:nvSpPr>
        <p:spPr>
          <a:xfrm>
            <a:off x="297300" y="2825854"/>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b="1" lang="en">
                <a:solidFill>
                  <a:schemeClr val="lt1"/>
                </a:solidFill>
                <a:latin typeface="Average"/>
                <a:ea typeface="Average"/>
                <a:cs typeface="Average"/>
                <a:sym typeface="Average"/>
              </a:rPr>
              <a:t>Headline5</a:t>
            </a:r>
            <a:r>
              <a:rPr b="1" lang="en">
                <a:solidFill>
                  <a:schemeClr val="lt1"/>
                </a:solidFill>
                <a:latin typeface="Average"/>
                <a:ea typeface="Average"/>
                <a:cs typeface="Average"/>
                <a:sym typeface="Average"/>
              </a:rPr>
              <a:t> </a:t>
            </a:r>
            <a:endParaRPr b="1">
              <a:solidFill>
                <a:schemeClr val="lt1"/>
              </a:solidFill>
              <a:latin typeface="Average"/>
              <a:ea typeface="Average"/>
              <a:cs typeface="Average"/>
              <a:sym typeface="Average"/>
            </a:endParaRPr>
          </a:p>
        </p:txBody>
      </p:sp>
      <p:sp>
        <p:nvSpPr>
          <p:cNvPr id="101" name="Google Shape;101;p19"/>
          <p:cNvSpPr txBox="1"/>
          <p:nvPr/>
        </p:nvSpPr>
        <p:spPr>
          <a:xfrm>
            <a:off x="322800" y="4224925"/>
            <a:ext cx="8498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SzPts val="935"/>
              <a:buNone/>
            </a:pPr>
            <a:r>
              <a:rPr b="1" lang="en" sz="1220">
                <a:solidFill>
                  <a:schemeClr val="lt1"/>
                </a:solidFill>
                <a:latin typeface="Average"/>
                <a:ea typeface="Average"/>
                <a:cs typeface="Average"/>
                <a:sym typeface="Average"/>
              </a:rPr>
              <a:t>Headline8</a:t>
            </a:r>
            <a:r>
              <a:rPr b="1" lang="en" sz="1220">
                <a:solidFill>
                  <a:schemeClr val="lt1"/>
                </a:solidFill>
                <a:latin typeface="Average"/>
                <a:ea typeface="Average"/>
                <a:cs typeface="Average"/>
                <a:sym typeface="Average"/>
              </a:rPr>
              <a:t> </a:t>
            </a:r>
            <a:endParaRPr b="1" sz="1220">
              <a:solidFill>
                <a:schemeClr val="lt1"/>
              </a:solidFill>
              <a:latin typeface="Average"/>
              <a:ea typeface="Average"/>
              <a:cs typeface="Average"/>
              <a:sym typeface="Average"/>
            </a:endParaRPr>
          </a:p>
        </p:txBody>
      </p:sp>
      <p:sp>
        <p:nvSpPr>
          <p:cNvPr id="102" name="Google Shape;102;p19"/>
          <p:cNvSpPr txBox="1"/>
          <p:nvPr/>
        </p:nvSpPr>
        <p:spPr>
          <a:xfrm>
            <a:off x="297300" y="3292211"/>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b="1" lang="en">
                <a:solidFill>
                  <a:schemeClr val="lt1"/>
                </a:solidFill>
                <a:latin typeface="Average"/>
                <a:ea typeface="Average"/>
                <a:cs typeface="Average"/>
                <a:sym typeface="Average"/>
              </a:rPr>
              <a:t>Headline6</a:t>
            </a:r>
            <a:endParaRPr b="1">
              <a:solidFill>
                <a:schemeClr val="lt1"/>
              </a:solidFill>
              <a:latin typeface="Average"/>
              <a:ea typeface="Average"/>
              <a:cs typeface="Average"/>
              <a:sym typeface="Average"/>
            </a:endParaRPr>
          </a:p>
        </p:txBody>
      </p:sp>
      <p:sp>
        <p:nvSpPr>
          <p:cNvPr id="103" name="Google Shape;103;p19"/>
          <p:cNvSpPr txBox="1"/>
          <p:nvPr/>
        </p:nvSpPr>
        <p:spPr>
          <a:xfrm>
            <a:off x="297300" y="2359496"/>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b="1" lang="en">
                <a:solidFill>
                  <a:schemeClr val="lt1"/>
                </a:solidFill>
                <a:latin typeface="Average"/>
                <a:ea typeface="Average"/>
                <a:cs typeface="Average"/>
                <a:sym typeface="Average"/>
              </a:rPr>
              <a:t>Headline4</a:t>
            </a:r>
            <a:r>
              <a:rPr b="1" lang="en">
                <a:solidFill>
                  <a:schemeClr val="lt1"/>
                </a:solidFill>
                <a:latin typeface="Average"/>
                <a:ea typeface="Average"/>
                <a:cs typeface="Average"/>
                <a:sym typeface="Average"/>
              </a:rPr>
              <a:t> </a:t>
            </a:r>
            <a:endParaRPr b="1">
              <a:solidFill>
                <a:schemeClr val="lt1"/>
              </a:solidFill>
              <a:latin typeface="Average"/>
              <a:ea typeface="Average"/>
              <a:cs typeface="Average"/>
              <a:sym typeface="Average"/>
            </a:endParaRPr>
          </a:p>
        </p:txBody>
      </p:sp>
      <p:sp>
        <p:nvSpPr>
          <p:cNvPr id="104" name="Google Shape;104;p19"/>
          <p:cNvSpPr txBox="1"/>
          <p:nvPr/>
        </p:nvSpPr>
        <p:spPr>
          <a:xfrm>
            <a:off x="297300" y="1893139"/>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b="1" lang="en">
                <a:solidFill>
                  <a:schemeClr val="lt1"/>
                </a:solidFill>
                <a:latin typeface="Average"/>
                <a:ea typeface="Average"/>
                <a:cs typeface="Average"/>
                <a:sym typeface="Average"/>
              </a:rPr>
              <a:t>Headline3</a:t>
            </a:r>
            <a:r>
              <a:rPr b="1" lang="en">
                <a:solidFill>
                  <a:schemeClr val="lt1"/>
                </a:solidFill>
                <a:latin typeface="Average"/>
                <a:ea typeface="Average"/>
                <a:cs typeface="Average"/>
                <a:sym typeface="Average"/>
              </a:rPr>
              <a:t> </a:t>
            </a:r>
            <a:endParaRPr b="1">
              <a:solidFill>
                <a:schemeClr val="lt1"/>
              </a:solidFill>
              <a:latin typeface="Average"/>
              <a:ea typeface="Average"/>
              <a:cs typeface="Average"/>
              <a:sym typeface="Average"/>
            </a:endParaRPr>
          </a:p>
        </p:txBody>
      </p:sp>
      <p:sp>
        <p:nvSpPr>
          <p:cNvPr id="105" name="Google Shape;105;p19"/>
          <p:cNvSpPr txBox="1"/>
          <p:nvPr/>
        </p:nvSpPr>
        <p:spPr>
          <a:xfrm>
            <a:off x="297300" y="1426782"/>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b="1" lang="en">
                <a:solidFill>
                  <a:schemeClr val="lt1"/>
                </a:solidFill>
                <a:latin typeface="Average"/>
                <a:ea typeface="Average"/>
                <a:cs typeface="Average"/>
                <a:sym typeface="Average"/>
              </a:rPr>
              <a:t>Headline2</a:t>
            </a:r>
            <a:endParaRPr b="1">
              <a:solidFill>
                <a:schemeClr val="lt1"/>
              </a:solidFill>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Direction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5840275" y="472550"/>
            <a:ext cx="2713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200">
                <a:solidFill>
                  <a:schemeClr val="accent2"/>
                </a:solidFill>
              </a:rPr>
              <a:t>Analysts</a:t>
            </a:r>
            <a:endParaRPr/>
          </a:p>
        </p:txBody>
      </p:sp>
      <p:pic>
        <p:nvPicPr>
          <p:cNvPr id="116" name="Google Shape;116;p21"/>
          <p:cNvPicPr preferRelativeResize="0"/>
          <p:nvPr/>
        </p:nvPicPr>
        <p:blipFill>
          <a:blip r:embed="rId3">
            <a:alphaModFix/>
          </a:blip>
          <a:stretch>
            <a:fillRect/>
          </a:stretch>
        </p:blipFill>
        <p:spPr>
          <a:xfrm>
            <a:off x="1911675" y="1636575"/>
            <a:ext cx="6475250" cy="3111350"/>
          </a:xfrm>
          <a:prstGeom prst="rect">
            <a:avLst/>
          </a:prstGeom>
          <a:noFill/>
          <a:ln>
            <a:noFill/>
          </a:ln>
        </p:spPr>
      </p:pic>
      <p:pic>
        <p:nvPicPr>
          <p:cNvPr id="117" name="Google Shape;117;p21"/>
          <p:cNvPicPr preferRelativeResize="0"/>
          <p:nvPr/>
        </p:nvPicPr>
        <p:blipFill>
          <a:blip r:embed="rId4">
            <a:alphaModFix/>
          </a:blip>
          <a:stretch>
            <a:fillRect/>
          </a:stretch>
        </p:blipFill>
        <p:spPr>
          <a:xfrm>
            <a:off x="479831" y="229122"/>
            <a:ext cx="5036820" cy="1279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